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674" r:id="rId2"/>
    <p:sldMasterId id="2147483723" r:id="rId3"/>
    <p:sldMasterId id="2147483780" r:id="rId4"/>
  </p:sldMasterIdLst>
  <p:notesMasterIdLst>
    <p:notesMasterId r:id="rId47"/>
  </p:notesMasterIdLst>
  <p:handoutMasterIdLst>
    <p:handoutMasterId r:id="rId48"/>
  </p:handoutMasterIdLst>
  <p:sldIdLst>
    <p:sldId id="2145706738" r:id="rId5"/>
    <p:sldId id="2145706944" r:id="rId6"/>
    <p:sldId id="2145706945" r:id="rId7"/>
    <p:sldId id="2145706946" r:id="rId8"/>
    <p:sldId id="2145706947" r:id="rId9"/>
    <p:sldId id="2145706948" r:id="rId10"/>
    <p:sldId id="2145706949" r:id="rId11"/>
    <p:sldId id="2145706950" r:id="rId12"/>
    <p:sldId id="2145706951" r:id="rId13"/>
    <p:sldId id="2145706952" r:id="rId14"/>
    <p:sldId id="2145706953" r:id="rId15"/>
    <p:sldId id="2145706954" r:id="rId16"/>
    <p:sldId id="2145706955" r:id="rId17"/>
    <p:sldId id="2145706956" r:id="rId18"/>
    <p:sldId id="2145706957" r:id="rId19"/>
    <p:sldId id="2145706958" r:id="rId20"/>
    <p:sldId id="2145706959" r:id="rId21"/>
    <p:sldId id="2145706960" r:id="rId22"/>
    <p:sldId id="2145706961" r:id="rId23"/>
    <p:sldId id="2145706962" r:id="rId24"/>
    <p:sldId id="2145706963" r:id="rId25"/>
    <p:sldId id="2145706964" r:id="rId26"/>
    <p:sldId id="2145706965" r:id="rId27"/>
    <p:sldId id="2145706966" r:id="rId28"/>
    <p:sldId id="2145706967" r:id="rId29"/>
    <p:sldId id="2145706968" r:id="rId30"/>
    <p:sldId id="2145706969" r:id="rId31"/>
    <p:sldId id="2145706970" r:id="rId32"/>
    <p:sldId id="2145706971" r:id="rId33"/>
    <p:sldId id="2145706972" r:id="rId34"/>
    <p:sldId id="2145706973" r:id="rId35"/>
    <p:sldId id="2145706974" r:id="rId36"/>
    <p:sldId id="2145706975" r:id="rId37"/>
    <p:sldId id="2145706976" r:id="rId38"/>
    <p:sldId id="2145706977" r:id="rId39"/>
    <p:sldId id="2145706978" r:id="rId40"/>
    <p:sldId id="2145706979" r:id="rId41"/>
    <p:sldId id="2145706980" r:id="rId42"/>
    <p:sldId id="2145706981" r:id="rId43"/>
    <p:sldId id="2145706982" r:id="rId44"/>
    <p:sldId id="2145706983" r:id="rId45"/>
    <p:sldId id="214570674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pos="4704" userDrawn="1">
          <p15:clr>
            <a:srgbClr val="A4A3A4"/>
          </p15:clr>
        </p15:guide>
        <p15:guide id="6" orient="horz" pos="2472" userDrawn="1">
          <p15:clr>
            <a:srgbClr val="A4A3A4"/>
          </p15:clr>
        </p15:guide>
        <p15:guide id="7" orient="horz" pos="2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lston-Duce, Kortny" initials="RDK" lastIdx="12" clrIdx="0">
    <p:extLst>
      <p:ext uri="{19B8F6BF-5375-455C-9EA6-DF929625EA0E}">
        <p15:presenceInfo xmlns:p15="http://schemas.microsoft.com/office/powerpoint/2012/main" userId="S::Kortny.Rolston-Duce@Honeywell.com::c606c23e-0450-40dd-8aea-3a5ace7a97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BB3B"/>
    <a:srgbClr val="00D800"/>
    <a:srgbClr val="73D722"/>
    <a:srgbClr val="00E800"/>
    <a:srgbClr val="0057FF"/>
    <a:srgbClr val="E9422E"/>
    <a:srgbClr val="F14A23"/>
    <a:srgbClr val="F04B24"/>
    <a:srgbClr val="90ADB0"/>
    <a:srgbClr val="E44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29" autoAdjust="0"/>
    <p:restoredTop sz="96327" autoAdjust="0"/>
  </p:normalViewPr>
  <p:slideViewPr>
    <p:cSldViewPr snapToGrid="0">
      <p:cViewPr varScale="1">
        <p:scale>
          <a:sx n="126" d="100"/>
          <a:sy n="126" d="100"/>
        </p:scale>
        <p:origin x="232" y="240"/>
      </p:cViewPr>
      <p:guideLst>
        <p:guide orient="horz" pos="2952"/>
        <p:guide pos="3840"/>
        <p:guide orient="horz" pos="888"/>
        <p:guide pos="4704"/>
        <p:guide orient="horz" pos="2472"/>
        <p:guide orient="horz" pos="22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4" d="100"/>
        <a:sy n="104" d="100"/>
      </p:scale>
      <p:origin x="0" y="-1402"/>
    </p:cViewPr>
  </p:sorterViewPr>
  <p:notesViewPr>
    <p:cSldViewPr snapToGrid="0" showGuides="1">
      <p:cViewPr varScale="1">
        <p:scale>
          <a:sx n="111" d="100"/>
          <a:sy n="111" d="100"/>
        </p:scale>
        <p:origin x="2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A8545A-B05C-D444-B852-D5AB3347D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ED801-690A-4C45-AC55-458C5EDA20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C7438-782F-B54D-97A2-7FC0C0BC559F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62110-B434-0146-9527-EC78C970B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A2B73-DD34-9949-8A7B-5917966D6C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007EC-1ECD-2B48-B95C-B4B043FCD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09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9F7E8-2213-467F-AD9B-17ACE48B62F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B7FB9-4A99-4510-A1B3-52404DF58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F41AFB-E4AA-4F0E-8F9A-1F2586CF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2" t="312" b="1"/>
          <a:stretch/>
        </p:blipFill>
        <p:spPr>
          <a:xfrm>
            <a:off x="0" y="428"/>
            <a:ext cx="12190476" cy="685714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5964009"/>
            <a:ext cx="1115328" cy="643617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2719FF96-0633-4C24-A30C-14303506D6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73179" y="3882470"/>
            <a:ext cx="5011891" cy="298097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7B3220-607F-4799-9ECF-0595DF308D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69" y="3619500"/>
            <a:ext cx="6561385" cy="541933"/>
          </a:xfrm>
          <a:prstGeom prst="rect">
            <a:avLst/>
          </a:prstGeom>
        </p:spPr>
      </p:pic>
      <p:sp>
        <p:nvSpPr>
          <p:cNvPr id="22" name="Footer Placeholder 38">
            <a:extLst>
              <a:ext uri="{FF2B5EF4-FFF2-40B4-BE49-F238E27FC236}">
                <a16:creationId xmlns:a16="http://schemas.microsoft.com/office/drawing/2014/main" id="{4FD44A3A-BD76-4D1E-832D-41925514C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1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0140AE-48AD-4DE1-9A2A-FEDF4AB08F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0570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0" y="1638301"/>
            <a:ext cx="10058400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C920-6883-48E9-9FD7-97067AFB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15FD-8DBB-4420-8455-4803C77F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749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019500-01F5-4292-AE67-12A1626867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97703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0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8" y="2133601"/>
            <a:ext cx="1005840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D4921-98CF-4D8C-9323-7B9699A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7586663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21A32-86B7-45E3-9C57-89AAF87C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7CA024A-C050-47FB-A092-061DBBEB53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85624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5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4000" y="1147156"/>
            <a:ext cx="7586664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44640" y="2133601"/>
            <a:ext cx="49377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C0D30-20AD-4AB9-A8C2-8F534069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12BB9AE-023A-46FC-A1E0-4DB8EC150C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5468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95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7586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117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87586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117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1475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1475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0614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95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43900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395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43900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240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3395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43900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240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3395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43900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24001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8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80845C-AF3C-4CE5-A0D5-28B020C018EC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7" y="0"/>
            <a:ext cx="11251133" cy="6857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1286" y="1047750"/>
            <a:ext cx="5170714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96EAF42-42EA-3140-BCBF-88CC59BBF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5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F8D4F-F0C4-4910-8E82-060E3DF5752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0866" y="1790"/>
            <a:ext cx="5155133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36630"/>
            <a:ext cx="50292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41230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A6D9607-4FD2-A444-85FD-2F45924ED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53C613-D41D-45BC-AB97-BC1FD60F7058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0"/>
            <a:ext cx="5638800" cy="68562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524000" y="6492874"/>
            <a:ext cx="2852057" cy="365125"/>
          </a:xfrm>
        </p:spPr>
        <p:txBody>
          <a:bodyPr/>
          <a:lstStyle/>
          <a:p>
            <a:pPr algn="l"/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4000" y="2936630"/>
            <a:ext cx="4572000" cy="30638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F0E1F2-4CF8-AD4F-A35A-5D9C1B1A7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3279-6D8B-406A-B9AE-21F12C5A0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1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3999" y="1147156"/>
            <a:ext cx="10058401" cy="471487"/>
          </a:xfrm>
          <a:prstGeom prst="rect">
            <a:avLst/>
          </a:prstGeom>
          <a:noFill/>
        </p:spPr>
        <p:txBody>
          <a:bodyPr wrap="square" lIns="18288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06D2-C860-4401-BDEB-258FD7D66D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A5E91-3216-4B87-8740-003D32F1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04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D8C179-9D5B-4097-92B5-1204D259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7552A4-B2D0-4CF4-B63D-335338F858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572926-BA40-4237-B783-8F7CB08DF1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C6ADBDA-9A1C-4144-BC52-80E685DE7E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6539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8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521DB6-D0BB-44C1-8E91-3E536B406AE1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EF2E71DB-1D72-49E0-9DF0-BF206880F810}"/>
              </a:ext>
            </a:extLst>
          </p:cNvPr>
          <p:cNvSpPr txBox="1">
            <a:spLocks/>
          </p:cNvSpPr>
          <p:nvPr userDrawn="1"/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2022 by Quantinuum.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8E413-D3F7-45C2-B44F-0E5B33CD2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83E996-B652-43BB-B435-F4CF4A47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B770D-939F-0345-A303-561CF54601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C9787-FE6D-4ADF-BD51-09E77341CF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D037A-799B-49F7-89F0-D2C24FCA3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8609278-64B8-4A07-9795-C88CCFFC64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0542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0"/>
            <a:ext cx="10506892" cy="45339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A9F7E-7033-409C-8970-A0B62A00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ED801-5C95-4856-B9C6-4F0C01944C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67D86-6452-4597-A561-D46E831FC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1"/>
            <a:ext cx="1051560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061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6800" y="2133600"/>
            <a:ext cx="10515599" cy="40386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2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803524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0E643A8-D8FE-4A27-A6DD-2DB64FA7F2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933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10506893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1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984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C5E2A98-69BD-46D8-8092-31BF4C76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B08B96-9F86-415B-9C93-5A89BC2F0E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CA2619-3895-4CE5-9790-6F6720DF4D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DE7EF5-EE57-466D-B190-87DDC5B1661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771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722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08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664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7B4D9B-18B8-473A-B2EE-C693BBBCA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578600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7115" y="4697065"/>
            <a:ext cx="5099397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6847115" y="4540052"/>
            <a:ext cx="5099397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7115" y="2651143"/>
            <a:ext cx="5099397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7115" y="3693569"/>
            <a:ext cx="5099397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7115" y="5560847"/>
            <a:ext cx="243815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161" y="4409333"/>
            <a:ext cx="5033732" cy="41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D4F80-5167-48A9-BA93-883F211181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5922" y="4979620"/>
            <a:ext cx="6326920" cy="1898648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4BFB0FCC-DF6B-4915-B2AB-5CFEB4F71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 marL="288925" indent="0">
              <a:buNone/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accent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94070" y="1047750"/>
            <a:ext cx="5197929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9D87B2-04B6-484E-B1D6-41201556D4D4}"/>
              </a:ext>
            </a:extLst>
          </p:cNvPr>
          <p:cNvSpPr/>
          <p:nvPr userDrawn="1"/>
        </p:nvSpPr>
        <p:spPr>
          <a:xfrm rot="16200000">
            <a:off x="5806443" y="472440"/>
            <a:ext cx="579118" cy="1219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785EFED4-7C2D-4CE5-8152-B9CB6C937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EA6F67-EC50-40EC-B1FD-C4B177E13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00373-0D38-4ED2-9789-EAE57E7784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53200" y="2948215"/>
            <a:ext cx="5029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652814"/>
            <a:ext cx="50292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1CA45-DFF6-4A78-96CC-DAE3845D02DB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3">
            <a:extLst>
              <a:ext uri="{FF2B5EF4-FFF2-40B4-BE49-F238E27FC236}">
                <a16:creationId xmlns:a16="http://schemas.microsoft.com/office/drawing/2014/main" id="{14C7EB17-9166-4CF2-9E5B-5624E61E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D20CD7-0AAB-4256-AF42-D3518FF12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01838-FB83-4FD0-A764-85FCA7F8E1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790"/>
            <a:ext cx="60960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36631"/>
            <a:ext cx="45720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1230"/>
            <a:ext cx="4572000" cy="984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8BBB1A-F7F7-4CBD-AC38-0029C7C946E2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13">
            <a:extLst>
              <a:ext uri="{FF2B5EF4-FFF2-40B4-BE49-F238E27FC236}">
                <a16:creationId xmlns:a16="http://schemas.microsoft.com/office/drawing/2014/main" id="{0D74B3D6-4EC8-493F-8A76-D848C69D4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905ACA-603F-4C38-92DB-E93D2EF3D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CC1DF-36C5-4FB1-85B3-2A2DF93672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62895-42AC-452D-8609-D2299A8DB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87237-7DA5-4F41-A20D-6CC7DE10F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B619-134D-4A43-B2E1-2BFF16954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648B7D-A4D1-4BCF-B7DF-10FA9A289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57" r="2857"/>
          <a:stretch/>
        </p:blipFill>
        <p:spPr>
          <a:xfrm>
            <a:off x="0" y="0"/>
            <a:ext cx="6885214" cy="6858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5F1A9CF-A5F9-4541-8970-4CC602B1AC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231" y="163285"/>
            <a:ext cx="826074" cy="476698"/>
          </a:xfrm>
          <a:prstGeom prst="rect">
            <a:avLst/>
          </a:prstGeom>
        </p:spPr>
      </p:pic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2EB8A5-3ED1-4484-BBEA-A5021FBDEA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425" y="4216587"/>
            <a:ext cx="6917639" cy="2364692"/>
          </a:xfrm>
          <a:prstGeom prst="rect">
            <a:avLst/>
          </a:prstGeom>
        </p:spPr>
      </p:pic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C4E57D0-8D20-4241-8D68-D09336D3E5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4701" y="4697065"/>
            <a:ext cx="4849585" cy="6568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A7490-15DF-42EE-9EA6-062749017D6E}"/>
              </a:ext>
            </a:extLst>
          </p:cNvPr>
          <p:cNvSpPr txBox="1"/>
          <p:nvPr userDrawn="1"/>
        </p:nvSpPr>
        <p:spPr>
          <a:xfrm>
            <a:off x="7124701" y="4540052"/>
            <a:ext cx="4804998" cy="2481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 noProof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PRESENTED BY:</a:t>
            </a:r>
          </a:p>
        </p:txBody>
      </p:sp>
      <p:sp>
        <p:nvSpPr>
          <p:cNvPr id="30" name="Title 18">
            <a:extLst>
              <a:ext uri="{FF2B5EF4-FFF2-40B4-BE49-F238E27FC236}">
                <a16:creationId xmlns:a16="http://schemas.microsoft.com/office/drawing/2014/main" id="{F725119B-21A6-4CB4-87D3-EFA656549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701" y="2651143"/>
            <a:ext cx="4849585" cy="1032350"/>
          </a:xfrm>
          <a:prstGeom prst="rect">
            <a:avLst/>
          </a:prstGeom>
        </p:spPr>
        <p:txBody>
          <a:bodyPr lIns="0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98E4661-978D-4959-B94F-12D1A85A0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1" y="3693569"/>
            <a:ext cx="4849585" cy="43110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sz="1800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724FCA7-88C2-4FCA-A0D5-ADDB50773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4701" y="5560847"/>
            <a:ext cx="2297397" cy="43880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3EBCF48-239A-446D-9782-F12A235D3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470" y="3726569"/>
            <a:ext cx="5265059" cy="434864"/>
          </a:xfrm>
          <a:prstGeom prst="rect">
            <a:avLst/>
          </a:prstGeom>
        </p:spPr>
      </p:pic>
      <p:sp>
        <p:nvSpPr>
          <p:cNvPr id="23" name="Footer Placeholder 38">
            <a:extLst>
              <a:ext uri="{FF2B5EF4-FFF2-40B4-BE49-F238E27FC236}">
                <a16:creationId xmlns:a16="http://schemas.microsoft.com/office/drawing/2014/main" id="{5E6355F8-249C-4272-ABC2-7B5994F92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e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9D0E2-4B5A-4139-9E5B-DE69A262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0" y="107"/>
            <a:ext cx="12191619" cy="6857786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5710A02-A831-46A1-BC96-B4C9594BD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968" y="232680"/>
            <a:ext cx="1115328" cy="6436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AB2C4C-89B4-4629-A257-09F45B5B9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1773" y="4086874"/>
            <a:ext cx="6471557" cy="534514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5E227EBC-1EA6-434B-BC9E-8E1110D37D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77577" y="3031973"/>
            <a:ext cx="6714422" cy="2751382"/>
          </a:xfrm>
          <a:prstGeom prst="rect">
            <a:avLst/>
          </a:prstGeom>
        </p:spPr>
      </p:pic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69345A4E-5849-4E4D-A1F5-41E2386A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CCC0C8-0DA5-4778-8470-20F7626D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40A9AF-3E56-4334-BD37-1F576F64C6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A150C-A1B5-41EC-B0C9-90387CD20F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DCD5F97-8A99-4A73-833F-7498BE868B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6797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83EC-886D-45D3-8291-D34AEACD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04E5F8-EC36-4850-ACF9-1B71832C5A5E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51E6A48B-2C94-43FF-8275-CF9B76A26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E7436-A78F-4A12-9E2B-6ACC7CD461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F9F7A-B20D-D54E-8F98-B3082A0AA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22EE1-67A8-4112-AC91-725CE940C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B6779D-3746-4093-899F-1070D8839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29" t="1018" r="1" b="312"/>
          <a:stretch/>
        </p:blipFill>
        <p:spPr>
          <a:xfrm>
            <a:off x="0" y="0"/>
            <a:ext cx="6920615" cy="6857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6714" y="2252624"/>
            <a:ext cx="4134272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456714" y="3537086"/>
            <a:ext cx="4134272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3563772-4BD2-465C-9F12-9F20CEC1F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4137190"/>
            <a:ext cx="5033732" cy="415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21C7F-68BE-4324-9DE0-1741A8E9B3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89121" y="4826633"/>
            <a:ext cx="3757287" cy="13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3850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30398BA-5F3A-48F5-9B32-7C7EABD8A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514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10506892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6F1DC1-5F92-4311-8504-6DAA8F8C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C02AA-B01F-4AFE-A142-BED14BB2F8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8C1F6F-370C-495E-BFC8-F0AFF35BCD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0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1C18EAA-F029-4CC1-B87B-C762B355AE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728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Content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10506892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B36C6E-EE1E-4C2A-BA37-36D76F53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6CCC-4EB6-4117-866B-04A6B7066C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0EE06F-A779-44CA-860A-16DB56E8B2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0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EA038D5-0BF9-4CE9-9476-52D76D57068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8130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8" y="1147156"/>
            <a:ext cx="10506891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E5269-DFFA-4513-850F-E0699506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AFA101-92AE-4041-A049-6ED27107D8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091F9-AA8D-44AA-9D8F-4F2C6EF684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73CA-A28D-41B5-A215-C2F0A561F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5508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ADC8BF9-AABE-4978-8EDF-D76F25485C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6040" y="1638301"/>
            <a:ext cx="5166360" cy="4533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FFFB9A-F51D-4258-9B72-A3CE06D8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E5F18C-E2C4-431E-97FE-E4FB5A3B48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49898A-0305-4F97-9962-EDA3A95E10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402D0DD-6034-4176-BC3C-FB07A1D37AC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63983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w/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9" y="1147156"/>
            <a:ext cx="8035154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FF4330-47D3-4D30-9D1C-29AEA960E1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508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7D66E2-D8D8-46B5-BCBC-46518221DC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6040" y="2133601"/>
            <a:ext cx="5166360" cy="403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8E317-0526-4296-A2F6-716DCEBC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8035155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9EF34-312C-417E-8666-13DA79CD79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390CD-E301-41DA-9596-91B921D772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6372123-80DE-46A1-8C5C-E5F3006D2F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10663" y="326571"/>
            <a:ext cx="3081337" cy="95136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8374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2133600"/>
            <a:ext cx="3238500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944813"/>
            <a:ext cx="3238500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83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812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4398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984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0812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4398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7984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5A78FBE-4F1A-488A-911A-697AEC9991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51570" y="2133600"/>
            <a:ext cx="2356757" cy="81121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CB1D5AF-10DE-4E51-B9F3-0258AB739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51570" y="2944813"/>
            <a:ext cx="2356757" cy="3108960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849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D0DAE8-154B-4616-9099-42C27DB9F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2" t="747" b="735"/>
          <a:stretch/>
        </p:blipFill>
        <p:spPr>
          <a:xfrm>
            <a:off x="0" y="0"/>
            <a:ext cx="730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8228" y="2252624"/>
            <a:ext cx="3995057" cy="1310098"/>
          </a:xfrm>
          <a:prstGeom prst="rect">
            <a:avLst/>
          </a:prstGeom>
          <a:noFill/>
        </p:spPr>
        <p:txBody>
          <a:bodyPr lIns="91440" tIns="45720" bIns="0" anchor="b" anchorCtr="0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7598229" y="3537086"/>
            <a:ext cx="3992371" cy="43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spcBef>
                <a:spcPts val="1800"/>
              </a:spcBef>
            </a:pPr>
            <a:r>
              <a:rPr lang="en-GB"/>
              <a:t>Click to edit Master text styles</a:t>
            </a: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635BA83C-DE34-454C-A613-B40E62F12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F12BF58-0A02-425B-BC23-AB33D219B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61" y="3859604"/>
            <a:ext cx="5033732" cy="415757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956D704C-1EE2-4111-8D64-3C7DDF32F4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59795" y="4118062"/>
            <a:ext cx="1608307" cy="2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25654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lumn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A673-5A56-40B9-AB1E-9512E1C7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5EBB6-7CCF-42D3-A617-1559F1A78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D8ED-BDE7-495D-A6C6-EBE5583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0DB905-879B-42FA-979A-38366E598C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5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B7F0823-3844-41EE-9668-54CCB48C2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45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7348D42-3AC0-42AC-A348-E539BA3CC9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5408" y="1668227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4619B-5930-4F02-8261-17C7B8DCC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55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E80FB86-49BD-4E7D-BF77-2619B16BF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545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4E4FCE1-D2C3-4D72-8972-61FBC49FBA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5408" y="2738293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14DD5C5-FA9C-4E8C-BA64-9CF661D6A7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755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8FBD7D7-C408-4AD7-8BDC-ECF0BA71C0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545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7F52C37C-09D6-4623-8A01-856E44DC80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95408" y="3959670"/>
            <a:ext cx="3238500" cy="107006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buClr>
                <a:schemeClr val="accent1"/>
              </a:buClr>
            </a:pP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EDCD078-4654-4D35-A5E9-64761A9EDB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55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5BC598F-75D4-4130-9F38-9C7E5B69E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8545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CCED8D8-77B7-48D8-821D-E27BC40DF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95408" y="5029736"/>
            <a:ext cx="3238500" cy="1025434"/>
          </a:xfrm>
          <a:solidFill>
            <a:schemeClr val="tx2"/>
          </a:solidFill>
        </p:spPr>
        <p:txBody>
          <a:bodyPr tIns="18288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0A65B4A-E5B6-46CD-B538-F97E1EA178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5509" y="1147156"/>
            <a:ext cx="8035240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12192000" cy="6278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828800" bIns="0"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F8801D-63AC-4A9A-9949-14E9474E4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6728" y="1047750"/>
            <a:ext cx="5165271" cy="4762501"/>
          </a:xfrm>
        </p:spPr>
        <p:txBody>
          <a:bodyPr anchor="ctr">
            <a:normAutofit/>
          </a:bodyPr>
          <a:lstStyle>
            <a:lvl1pPr marL="0" indent="0">
              <a:buNone/>
              <a:defRPr sz="3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F2179-3B00-4A7F-9598-E389230A2728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3870AC9-4870-444A-A5C5-302065D4F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0F9B3-FC07-419C-9555-10DBA09354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B358C-AEC2-4F78-A76F-6BFEC07AD9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2933701"/>
            <a:ext cx="54864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4BC08-CF79-4351-8243-9CC33B84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38300"/>
            <a:ext cx="54864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55F00-C3AF-4C0E-9A5B-3E6EC8BF15AD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3CAFEB92-9523-4C04-98CD-51710E763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370635-0684-4A54-89A2-5DA97DB859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C8524-244D-4CC0-A46E-85D9220951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/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76C8A1-04E6-4EBD-95F0-7824A01174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3200" y="1790"/>
            <a:ext cx="5638800" cy="627708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CB3396-2ED6-46F7-B24F-8BA9E918ED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6800" y="2940958"/>
            <a:ext cx="50292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23518-692F-48BC-B287-BEAA7E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45557"/>
            <a:ext cx="5029200" cy="9847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0E78C-F172-4640-8C7C-72E745DFA2C3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D15A8AA7-91C1-47AA-AC85-8DC102034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6A56DE-2D22-4F19-B1BF-36A82B6984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8BEBD-9B15-8141-ADB7-27993CF945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073F-5BA6-4221-8CC8-507FE399E3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799D3-3235-47AC-B92F-5B4ACA0CF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7C69-DCA7-4143-A00F-40F30FE44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only -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FFA63F-37B8-4723-9190-9E7316E559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5507" y="1147156"/>
            <a:ext cx="10506893" cy="471487"/>
          </a:xfrm>
          <a:prstGeom prst="rect">
            <a:avLst/>
          </a:prstGeom>
          <a:noFill/>
        </p:spPr>
        <p:txBody>
          <a:bodyPr wrap="square" lIns="91440" rtlCol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 smtClean="0">
                <a:solidFill>
                  <a:schemeClr val="tx1"/>
                </a:solidFill>
              </a:defRPr>
            </a:lvl1pPr>
            <a:lvl2pPr marL="228600" indent="0">
              <a:buNone/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7FA2F-58BE-4595-BD0E-FB5027BA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2" cy="7324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E3C4B-A674-4764-9F36-01889ABA8F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175E30-032C-41E8-8FB5-FB96CE970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A7CF-12D7-432D-93E6-FEA2F8342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BD5D-50BE-4DB8-9C44-73A348302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68048-785F-4B61-BF6B-3C0A4E4A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7586663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0AAD06-81F5-49DF-87B3-23DE56891E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10663" y="326571"/>
            <a:ext cx="3081337" cy="96883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63545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no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89054E-5F9A-48D1-9F07-1C2EBE1184E3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6990EA5-20C6-4619-973F-840BA8CAE0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2699-DDD1-4DF4-BFBF-37BD5B7DA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72D42-023A-41CC-8390-16A4F7AA35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43E669-DCDE-42FB-B76B-D03810D5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7D1C73C-6107-6F46-8A35-1AA687DA0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17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image" Target="../media/image16.png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18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8">
            <a:extLst>
              <a:ext uri="{FF2B5EF4-FFF2-40B4-BE49-F238E27FC236}">
                <a16:creationId xmlns:a16="http://schemas.microsoft.com/office/drawing/2014/main" id="{B5BF8405-CAC0-4664-98AE-4548D818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8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  <p:sldLayoutId id="2147483817" r:id="rId3"/>
    <p:sldLayoutId id="2147483818" r:id="rId4"/>
    <p:sldLayoutId id="2147483799" r:id="rId5"/>
    <p:sldLayoutId id="2147483805" r:id="rId6"/>
    <p:sldLayoutId id="214748385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670E0C6-55A6-4BB0-B254-222108A0A8B6}"/>
              </a:ext>
            </a:extLst>
          </p:cNvPr>
          <p:cNvSpPr/>
          <p:nvPr userDrawn="1"/>
        </p:nvSpPr>
        <p:spPr>
          <a:xfrm>
            <a:off x="0" y="-1361"/>
            <a:ext cx="940867" cy="6859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638300"/>
            <a:ext cx="10058400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EBB2-2889-4CBE-8828-A331A1D61C9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0" y="6492875"/>
            <a:ext cx="1021757" cy="365125"/>
          </a:xfrm>
          <a:prstGeom prst="rect">
            <a:avLst/>
          </a:prstGeom>
        </p:spPr>
        <p:txBody>
          <a:bodyPr vert="horz" lIns="18288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B702C0C-41DB-4E7F-8039-5F2D18F852C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9339943" y="6492874"/>
            <a:ext cx="28520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6898E-F4C7-411E-9514-723FB737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3057"/>
            <a:ext cx="10058400" cy="634099"/>
          </a:xfrm>
          <a:prstGeom prst="rect">
            <a:avLst/>
          </a:prstGeom>
          <a:noFill/>
        </p:spPr>
        <p:txBody>
          <a:bodyPr lIns="18288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06EBCD8-9A70-4E47-83BF-A3AA5077B78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36" y="6274644"/>
            <a:ext cx="2308135" cy="37863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F2A5E90-FE34-1642-AFE8-91A0D9A83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alphaModFix amt="36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384" r="-1"/>
          <a:stretch/>
        </p:blipFill>
        <p:spPr>
          <a:xfrm>
            <a:off x="0" y="1172029"/>
            <a:ext cx="564886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7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22" r:id="rId2"/>
    <p:sldLayoutId id="2147483678" r:id="rId3"/>
    <p:sldLayoutId id="2147483717" r:id="rId4"/>
    <p:sldLayoutId id="2147483718" r:id="rId5"/>
    <p:sldLayoutId id="2147483801" r:id="rId6"/>
    <p:sldLayoutId id="2147483677" r:id="rId7"/>
    <p:sldLayoutId id="2147483847" r:id="rId8"/>
    <p:sldLayoutId id="2147483720" r:id="rId9"/>
    <p:sldLayoutId id="2147483806" r:id="rId10"/>
    <p:sldLayoutId id="2147483807" r:id="rId11"/>
    <p:sldLayoutId id="2147483849" r:id="rId12"/>
    <p:sldLayoutId id="2147483682" r:id="rId13"/>
    <p:sldLayoutId id="2147483713" r:id="rId14"/>
    <p:sldLayoutId id="2147483684" r:id="rId15"/>
    <p:sldLayoutId id="2147483721" r:id="rId16"/>
    <p:sldLayoutId id="2147483903" r:id="rId17"/>
    <p:sldLayoutId id="2147483904" r:id="rId18"/>
    <p:sldLayoutId id="2147483955" r:id="rId19"/>
    <p:sldLayoutId id="2147483956" r:id="rId20"/>
    <p:sldLayoutId id="214748395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orient="horz" pos="720" userDrawn="1">
          <p15:clr>
            <a:srgbClr val="F26B43"/>
          </p15:clr>
        </p15:guide>
        <p15:guide id="9" pos="412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01" y="142585"/>
            <a:ext cx="10506892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1" y="142585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304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52" r:id="rId2"/>
    <p:sldLayoutId id="2147483736" r:id="rId3"/>
    <p:sldLayoutId id="2147483803" r:id="rId4"/>
    <p:sldLayoutId id="2147483738" r:id="rId5"/>
    <p:sldLayoutId id="2147483802" r:id="rId6"/>
    <p:sldLayoutId id="2147483804" r:id="rId7"/>
    <p:sldLayoutId id="2147483846" r:id="rId8"/>
    <p:sldLayoutId id="2147483742" r:id="rId9"/>
    <p:sldLayoutId id="2147483808" r:id="rId10"/>
    <p:sldLayoutId id="2147483809" r:id="rId11"/>
    <p:sldLayoutId id="2147483848" r:id="rId12"/>
    <p:sldLayoutId id="2147483744" r:id="rId13"/>
    <p:sldLayoutId id="2147483747" r:id="rId14"/>
    <p:sldLayoutId id="2147483748" r:id="rId15"/>
    <p:sldLayoutId id="2147483750" r:id="rId16"/>
    <p:sldLayoutId id="2147483902" r:id="rId17"/>
    <p:sldLayoutId id="2147483905" r:id="rId18"/>
    <p:sldLayoutId id="214748390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9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5000">
              <a:schemeClr val="tx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C0C9120-6C7F-40A0-9545-67B40BDB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08" y="365126"/>
            <a:ext cx="10506891" cy="732446"/>
          </a:xfrm>
          <a:prstGeom prst="rect">
            <a:avLst/>
          </a:prstGeom>
          <a:noFill/>
        </p:spPr>
        <p:txBody>
          <a:bodyPr lIns="91440" tIns="45720" bIns="0" anchor="b" anchorCtr="0"/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95CF8-1961-42AF-880B-8F6584818E8F}"/>
              </a:ext>
            </a:extLst>
          </p:cNvPr>
          <p:cNvSpPr/>
          <p:nvPr userDrawn="1"/>
        </p:nvSpPr>
        <p:spPr>
          <a:xfrm rot="16200000">
            <a:off x="5806444" y="472439"/>
            <a:ext cx="579118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9F54D0D-44CA-49D1-AF62-F3C7BFF6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243" y="6492875"/>
            <a:ext cx="9144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7ECD6C6C-1580-41D1-BD54-82E7DB68F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658F95C4-F883-4EC4-85A3-1E2491428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2777" y="6467302"/>
            <a:ext cx="2586446" cy="390698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@2022 by Quantinuum. All rights reserved.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59984-C912-4A2D-8B61-ACBEEC21E9AA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97571"/>
            <a:ext cx="625929" cy="112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CDD781-C823-42C3-BD4C-E2AA11B3A5F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06" y="6364060"/>
            <a:ext cx="2141807" cy="3513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173E3-8AAD-4C44-B01B-E2BD83C77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509" y="1638300"/>
            <a:ext cx="10506891" cy="453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644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1" r:id="rId2"/>
    <p:sldLayoutId id="2147483783" r:id="rId3"/>
    <p:sldLayoutId id="2147483844" r:id="rId4"/>
    <p:sldLayoutId id="2147483784" r:id="rId5"/>
    <p:sldLayoutId id="2147483800" r:id="rId6"/>
    <p:sldLayoutId id="2147483782" r:id="rId7"/>
    <p:sldLayoutId id="2147483845" r:id="rId8"/>
    <p:sldLayoutId id="2147483785" r:id="rId9"/>
    <p:sldLayoutId id="2147483786" r:id="rId10"/>
    <p:sldLayoutId id="2147483810" r:id="rId11"/>
    <p:sldLayoutId id="2147483811" r:id="rId12"/>
    <p:sldLayoutId id="2147483816" r:id="rId13"/>
    <p:sldLayoutId id="2147483787" r:id="rId14"/>
    <p:sldLayoutId id="2147483788" r:id="rId15"/>
    <p:sldLayoutId id="2147483789" r:id="rId16"/>
    <p:sldLayoutId id="214748379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kern="1200" cap="all" spc="0" baseline="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69913" indent="-280988" algn="l" defTabSz="914400" rtl="0" eaLnBrk="1" latinLnBrk="0" hangingPunct="1">
        <a:lnSpc>
          <a:spcPct val="90000"/>
        </a:lnSpc>
        <a:spcBef>
          <a:spcPts val="1200"/>
        </a:spcBef>
        <a:buClr>
          <a:schemeClr val="accent4"/>
        </a:buClr>
        <a:buSzPct val="100000"/>
        <a:buFont typeface="Arial" panose="020B0604020202020204" pitchFamily="34" charset="0"/>
        <a:buChar char="ꟷ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5663" indent="-234950" algn="l" defTabSz="914400" rtl="0" eaLnBrk="1" latinLnBrk="0" hangingPunct="1">
        <a:lnSpc>
          <a:spcPct val="90000"/>
        </a:lnSpc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032" userDrawn="1">
          <p15:clr>
            <a:srgbClr val="F26B43"/>
          </p15:clr>
        </p15:guide>
        <p15:guide id="8" pos="672" userDrawn="1">
          <p15:clr>
            <a:srgbClr val="F26B43"/>
          </p15:clr>
        </p15:guide>
        <p15:guide id="9" orient="horz" pos="805" userDrawn="1">
          <p15:clr>
            <a:srgbClr val="F26B43"/>
          </p15:clr>
        </p15:guide>
        <p15:guide id="10" pos="4128" userDrawn="1">
          <p15:clr>
            <a:srgbClr val="F26B43"/>
          </p15:clr>
        </p15:guide>
        <p15:guide id="11" pos="35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AC41B3-3714-4C7B-A44C-1D1D9E18C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4701" y="4697065"/>
            <a:ext cx="4042971" cy="656888"/>
          </a:xfrm>
        </p:spPr>
        <p:txBody>
          <a:bodyPr/>
          <a:lstStyle/>
          <a:p>
            <a:r>
              <a:rPr lang="en-US" dirty="0"/>
              <a:t>Nathan Fitzpatrick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E2505-D724-41E3-8F90-269D43B3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Quantum Chemistry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7F872-E6B6-4F71-82FE-F965D7A9F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Quantinuum</a:t>
            </a:r>
            <a:r>
              <a:rPr lang="en-US" dirty="0"/>
              <a:t> Winter School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7D2A7-1C35-42E8-A8F9-132636CCDE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4701" y="5926346"/>
            <a:ext cx="2297397" cy="438808"/>
          </a:xfr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2020E-3C6D-4F77-93BD-A47920465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MOLECULAR 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7EA1C51-0766-D5AF-45EE-201CF9633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83" y="1574958"/>
            <a:ext cx="7772400" cy="4130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0C9EC8-F688-F745-E2A0-D1B0919768FC}"/>
              </a:ext>
            </a:extLst>
          </p:cNvPr>
          <p:cNvSpPr txBox="1"/>
          <p:nvPr/>
        </p:nvSpPr>
        <p:spPr>
          <a:xfrm>
            <a:off x="1727200" y="296360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0070C0"/>
                </a:solidFill>
              </a:rPr>
              <a:t>Nuclear – nuclear repulsion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Electron - electron repulsion</a:t>
            </a:r>
          </a:p>
        </p:txBody>
      </p:sp>
    </p:spTree>
    <p:extLst>
      <p:ext uri="{BB962C8B-B14F-4D97-AF65-F5344CB8AC3E}">
        <p14:creationId xmlns:p14="http://schemas.microsoft.com/office/powerpoint/2010/main" val="296653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0B5F352-53AA-1B43-2F0D-E65E2652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27" y="1147156"/>
            <a:ext cx="7188200" cy="5245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Electron - electron repulsion</a:t>
            </a:r>
          </a:p>
        </p:txBody>
      </p:sp>
    </p:spTree>
    <p:extLst>
      <p:ext uri="{BB962C8B-B14F-4D97-AF65-F5344CB8AC3E}">
        <p14:creationId xmlns:p14="http://schemas.microsoft.com/office/powerpoint/2010/main" val="53332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10" y="311820"/>
            <a:ext cx="10058400" cy="634099"/>
          </a:xfrm>
        </p:spPr>
        <p:txBody>
          <a:bodyPr/>
          <a:lstStyle/>
          <a:p>
            <a:r>
              <a:rPr lang="en-GB" dirty="0"/>
              <a:t>Electronic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0B5F352-53AA-1B43-2F0D-E65E2652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27" y="1147156"/>
            <a:ext cx="7188200" cy="52451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4F98892-D11E-389A-24F8-9C5287A33ECD}"/>
              </a:ext>
            </a:extLst>
          </p:cNvPr>
          <p:cNvSpPr/>
          <p:nvPr/>
        </p:nvSpPr>
        <p:spPr>
          <a:xfrm>
            <a:off x="8219090" y="1046537"/>
            <a:ext cx="1996965" cy="1539007"/>
          </a:xfrm>
          <a:prstGeom prst="roundRect">
            <a:avLst/>
          </a:prstGeom>
          <a:noFill/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7B12EA-0421-EA91-1ED9-55B42DE3AC8B}"/>
              </a:ext>
            </a:extLst>
          </p:cNvPr>
          <p:cNvSpPr/>
          <p:nvPr/>
        </p:nvSpPr>
        <p:spPr>
          <a:xfrm>
            <a:off x="3652346" y="1046537"/>
            <a:ext cx="4566744" cy="1539007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  <a:spcBef>
                <a:spcPts val="1200"/>
              </a:spcBef>
            </a:pPr>
            <a:endParaRPr lang="en-US" dirty="0" err="1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DE738-08FA-19E3-CA17-D7D30E5FDA0C}"/>
              </a:ext>
            </a:extLst>
          </p:cNvPr>
          <p:cNvSpPr txBox="1"/>
          <p:nvPr/>
        </p:nvSpPr>
        <p:spPr>
          <a:xfrm>
            <a:off x="4424673" y="268616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</a:rPr>
              <a:t>Separable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037BA-013E-E6F8-AF3D-204EA975044A}"/>
              </a:ext>
            </a:extLst>
          </p:cNvPr>
          <p:cNvSpPr txBox="1"/>
          <p:nvPr/>
        </p:nvSpPr>
        <p:spPr>
          <a:xfrm>
            <a:off x="8425543" y="268616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chemeClr val="accent5"/>
                </a:solidFill>
              </a:rPr>
              <a:t>Not Separable!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B4733-C3FB-96C6-4C89-52B5D0784264}"/>
              </a:ext>
            </a:extLst>
          </p:cNvPr>
          <p:cNvSpPr txBox="1"/>
          <p:nvPr/>
        </p:nvSpPr>
        <p:spPr>
          <a:xfrm>
            <a:off x="8651270" y="439604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</a:rPr>
              <a:t>Instantaneous positions effected</a:t>
            </a:r>
          </a:p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</a:rPr>
              <a:t>by each other</a:t>
            </a:r>
          </a:p>
        </p:txBody>
      </p:sp>
    </p:spTree>
    <p:extLst>
      <p:ext uri="{BB962C8B-B14F-4D97-AF65-F5344CB8AC3E}">
        <p14:creationId xmlns:p14="http://schemas.microsoft.com/office/powerpoint/2010/main" val="385029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LCAO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C000"/>
                </a:solidFill>
              </a:rPr>
              <a:t>Electron kinetic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3EBB3B"/>
                </a:solidFill>
              </a:rPr>
              <a:t>Electron - nuclear attraction</a:t>
            </a:r>
          </a:p>
          <a:p>
            <a:endParaRPr lang="en-GB" dirty="0">
              <a:solidFill>
                <a:srgbClr val="3EBB3B"/>
              </a:solidFill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01FB87-F981-F6C1-5781-8D261065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69" y="1173529"/>
            <a:ext cx="5715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1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LCAO HAMILTONIAN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24578-F809-A59D-0517-D9556C383124}"/>
              </a:ext>
            </a:extLst>
          </p:cNvPr>
          <p:cNvSpPr txBox="1"/>
          <p:nvPr/>
        </p:nvSpPr>
        <p:spPr>
          <a:xfrm>
            <a:off x="81280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C78B0-E825-8DC1-5D16-211DFA09A25F}"/>
              </a:ext>
            </a:extLst>
          </p:cNvPr>
          <p:cNvSpPr txBox="1"/>
          <p:nvPr/>
        </p:nvSpPr>
        <p:spPr>
          <a:xfrm>
            <a:off x="1727200" y="2963605"/>
            <a:ext cx="985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Separable!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Each electron orbital can therefore be solved as an element in the product wavefunction</a:t>
            </a:r>
            <a:r>
              <a:rPr lang="en-GB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Can use analytical eigenfunctions from Hydrogen like atomic orbitals as a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However will not be exact solutions due to extra nuclear-electronic interactions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01FB87-F981-F6C1-5781-8D2610652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49"/>
          <a:stretch/>
        </p:blipFill>
        <p:spPr>
          <a:xfrm>
            <a:off x="3695700" y="1540156"/>
            <a:ext cx="5715000" cy="13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 LCAO we consider the </a:t>
            </a:r>
            <a:r>
              <a:rPr lang="en-GB" dirty="0">
                <a:solidFill>
                  <a:srgbClr val="FF0000"/>
                </a:solidFill>
              </a:rPr>
              <a:t>separable non interacting </a:t>
            </a:r>
            <a:r>
              <a:rPr lang="en-GB" dirty="0"/>
              <a:t>electron Hamiltonian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therefore solve for individual Molecular orbital system with the secular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build up a Molecular bonding picture with the Hydrogen-like atomic orb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Bad Quantitative picture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Used Qualitatively very well by most chemists to get a rough idea of reactions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A3E78-1EDE-0FB3-A3A3-3013FC16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53" y="3932326"/>
            <a:ext cx="4980494" cy="9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Consider 2 1s orbitals of hydrogen mixing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can build up a Molecular bonding picture with the Hydrogen-like atomic by find in the c parameters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 most conditions can consider 1s separately due to symmetry. (Still incomplete).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CF04EB-8651-B416-97A4-7D0E6ECB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9" y="4330219"/>
            <a:ext cx="62230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82005-9220-421F-92D8-FACF8EE0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86" y="2370058"/>
            <a:ext cx="4622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8B54F-A137-A757-7BFC-5A83251E4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83772" b="10781"/>
          <a:stretch/>
        </p:blipFill>
        <p:spPr>
          <a:xfrm>
            <a:off x="8689346" y="1962101"/>
            <a:ext cx="1496136" cy="9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Move over terms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Solving the secular determinant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1Sa and 1SB not orthogonal in space as different nuclei position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3BCB7-5699-4BEB-54E1-0F09AA49F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24" y="1773931"/>
            <a:ext cx="6475819" cy="843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FE7EE-A0AE-A276-471A-173ACA24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873" y="3809830"/>
            <a:ext cx="5313332" cy="861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7BF49-8E46-A578-F148-3227B3CD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539" y="5665787"/>
            <a:ext cx="609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Solving the secular determinant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1Sa and 1SB not orthogonal in space as different nuclei 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Energy splitting a largely governed by overlap of bonding orbital pair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CDBDC-5C4A-E1DD-1E44-AE0CD8AA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3958466"/>
            <a:ext cx="9634280" cy="626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8221C8-CF8F-D291-4F01-ACD73A6E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96" y="1989664"/>
            <a:ext cx="609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Energy splitting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Energy splitting a largely governed by overlap of bonding orbital pair in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CDBDC-5C4A-E1DD-1E44-AE0CD8AA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59" y="2018662"/>
            <a:ext cx="9634280" cy="626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30386-5AE0-26FB-25F8-6494ACF4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46" y="3045079"/>
            <a:ext cx="4127500" cy="232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5F9EFE-7254-E621-3ACE-970F3769AB6A}"/>
              </a:ext>
            </a:extLst>
          </p:cNvPr>
          <p:cNvSpPr txBox="1"/>
          <p:nvPr/>
        </p:nvSpPr>
        <p:spPr>
          <a:xfrm>
            <a:off x="2445395" y="301162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Antibonding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40CE5-EBDE-3283-96CE-B43ABD3D96F3}"/>
              </a:ext>
            </a:extLst>
          </p:cNvPr>
          <p:cNvSpPr txBox="1"/>
          <p:nvPr/>
        </p:nvSpPr>
        <p:spPr>
          <a:xfrm>
            <a:off x="2445395" y="47964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Bonding</a:t>
            </a:r>
          </a:p>
        </p:txBody>
      </p:sp>
    </p:spTree>
    <p:extLst>
      <p:ext uri="{BB962C8B-B14F-4D97-AF65-F5344CB8AC3E}">
        <p14:creationId xmlns:p14="http://schemas.microsoft.com/office/powerpoint/2010/main" val="9594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 energy expectation value of the Hamiltonian in an orthogonal basis is for a state 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Therefore the ground state is: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5903FB-874E-4B03-0627-EB52D42F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0" y="2307921"/>
            <a:ext cx="34417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B029A-6F3C-D8AC-A6CE-4EDAF45D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4137310"/>
            <a:ext cx="3797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2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Solve Quadratic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Kato theorem for electron density cusps (singularities)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1EA4D-1AB2-AD7E-9073-643F1154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06" y="4428194"/>
            <a:ext cx="4320186" cy="1832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C804C0-6166-32FC-4E0C-05D73E82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53574"/>
            <a:ext cx="7772400" cy="9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Overlap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Overlapping area in 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AA50A-6277-C520-5963-CE1E7FB5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128" y="4162546"/>
            <a:ext cx="4320186" cy="183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7BE28-CC2C-557B-749D-169D7F18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31" y="1693198"/>
            <a:ext cx="6968737" cy="18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97572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Hamiltonian elements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Exercise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CC0557-C617-8DF1-ABCF-943AEAC5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84" y="2343381"/>
            <a:ext cx="9411633" cy="14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Qualitative MO diagram. Gives enough picture for Chemists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Two atomic orbitals of the correct symmetry form a bonding and anti bonding pair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1D962B-CCEB-459C-D9E0-F4265011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510" y="2696437"/>
            <a:ext cx="4690533" cy="3232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1A1747-AB5F-B830-76BD-362B5BF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43" y="3482525"/>
            <a:ext cx="3454400" cy="1511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AAC0E6-F012-21AD-EA0B-0FF4562427C8}"/>
              </a:ext>
            </a:extLst>
          </p:cNvPr>
          <p:cNvSpPr txBox="1"/>
          <p:nvPr/>
        </p:nvSpPr>
        <p:spPr>
          <a:xfrm>
            <a:off x="1661160" y="34290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Antibonding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6ECABD-1FAE-BE48-A23E-B1031E9DAE92}"/>
              </a:ext>
            </a:extLst>
          </p:cNvPr>
          <p:cNvSpPr txBox="1"/>
          <p:nvPr/>
        </p:nvSpPr>
        <p:spPr>
          <a:xfrm>
            <a:off x="1661160" y="53506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r>
              <a:rPr lang="en-US" dirty="0"/>
              <a:t>Bonding</a:t>
            </a:r>
          </a:p>
        </p:txBody>
      </p:sp>
    </p:spTree>
    <p:extLst>
      <p:ext uri="{BB962C8B-B14F-4D97-AF65-F5344CB8AC3E}">
        <p14:creationId xmlns:p14="http://schemas.microsoft.com/office/powerpoint/2010/main" val="30852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F422C1-EAB5-F960-B0AE-E71DDAB1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21" y="1147156"/>
            <a:ext cx="7772400" cy="50338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C2100F-CD71-1CA3-F909-F72F57AE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92" y="4341057"/>
            <a:ext cx="1803400" cy="584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A22740-8DB4-FDB8-C6C5-7C6111558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592" y="2123363"/>
            <a:ext cx="18161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0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9757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We can build up a Molecular bonding picture with the Hydrogen-like atomic orbitals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Overlapping orbital lobes form bonds</a:t>
                </a:r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bonds have continuous rotational symmetry in plane of bond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bonds have order 2 rotational symmetry the plane of the bond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Bonding irreducible representation labels formally defined from molecular point group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9757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r="-1087" b="-10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1B406BF-4198-C466-17C2-9DC01DFE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3" y="2972840"/>
            <a:ext cx="9219599" cy="10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Spin Orbitals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7907" y="1299556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Spin projection in paired spatial orbital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 err="1"/>
                  <a:t>r</a:t>
                </a:r>
                <a:r>
                  <a:rPr lang="en-GB" baseline="-25000" dirty="0" err="1"/>
                  <a:t>i</a:t>
                </a:r>
                <a:r>
                  <a:rPr lang="en-GB" dirty="0"/>
                  <a:t> = electronic position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the discrete spin variable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are spin 1/2 and -1/2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= position – spin variable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</p:txBody>
          </p:sp>
        </mc:Choice>
        <mc:Fallback xmlns="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1AFDCD80-601F-D947-1401-8741035A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07" y="1299556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3" b="-9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B3339-E5F5-4C20-AF95-7A5FF784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68" y="2252742"/>
            <a:ext cx="443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7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120550" y="1003181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AOs of higher principle quantum number higher in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More diffuse (bigger) and further from the attractive nucleus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87787-6B36-6090-FBAB-3F3F24B4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2601608"/>
            <a:ext cx="4806570" cy="34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combination of Atomic Orbitals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 orbitals have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bonding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7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97FFA2E-62F9-1A45-ECCC-005F470C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10" y="2059164"/>
            <a:ext cx="6735294" cy="4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7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 Book For MO Theory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accent1"/>
                  </a:buClr>
                  <a:buFont typeface="Wingdings" panose="05000000000000000000" pitchFamily="2" charset="2"/>
                  <a:buNone/>
                  <a:defRPr lang="en-US" sz="2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None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3495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lang="en-US" sz="1800" kern="120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 orbitals have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 bonding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s orbitals only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Point group symmetry important, but not essential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Like overlaps with like (symmetry)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Energy different depends on overlap formal and difference in energy due to nuclear charge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GB" dirty="0"/>
                  <a:t>No all Mos form bonds if there is no ‘like orbital to bond with’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D0D5C93C-5033-D5AC-9E16-D4A901F9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50" y="1044392"/>
                <a:ext cx="10506893" cy="471487"/>
              </a:xfrm>
              <a:prstGeom prst="rect">
                <a:avLst/>
              </a:prstGeom>
              <a:blipFill>
                <a:blip r:embed="rId2"/>
                <a:stretch>
                  <a:fillRect l="-604" b="-8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Taking the expectation value in the finite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Where the Hamiltonian is diagonal in the </a:t>
            </a:r>
            <a:r>
              <a:rPr lang="en-GB" dirty="0" err="1"/>
              <a:t>eigenbasis</a:t>
            </a: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Subtracting E</a:t>
            </a:r>
            <a:r>
              <a:rPr lang="en-GB" baseline="-25000" dirty="0"/>
              <a:t>0 </a:t>
            </a:r>
            <a:r>
              <a:rPr lang="en-GB" dirty="0"/>
              <a:t> from both sides, one obtains: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A658C6-A00D-7554-970B-14CFC7D7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25" y="5316243"/>
            <a:ext cx="4419600" cy="102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FE94F-D45F-960D-8CD2-8C05560C7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848" y="1706258"/>
            <a:ext cx="5791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0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32E2C1A1-3218-DDC1-7F24-6F872A3B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33" y="203200"/>
            <a:ext cx="4369503" cy="593389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5562360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0 = ionisation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Larger Molecules are more complicated to visualise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Diagrammatic visualisation only really works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Theory holds for more than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Infinite Orbital solutions (Complete basis)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7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32E2C1A1-3218-DDC1-7F24-6F872A3B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33" y="203200"/>
            <a:ext cx="4369503" cy="593389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5562360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0 = ionisation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Larger Molecules are more complicated to visualise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Diagrammatic visualisation only really works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Theory holds for more than two fragments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Infinite Orbital solutions (Complete basis)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2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Benzene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91C733A-43D4-8BCA-20A6-4AC8EB66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09" y="692445"/>
            <a:ext cx="6431762" cy="336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B3BE289E-DB16-78C0-3890-AAC442F1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20" y="4339338"/>
            <a:ext cx="2528132" cy="18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6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3ACC6CC-355C-9963-0E60-883143FFED51}"/>
              </a:ext>
            </a:extLst>
          </p:cNvPr>
          <p:cNvSpPr txBox="1">
            <a:spLocks/>
          </p:cNvSpPr>
          <p:nvPr/>
        </p:nvSpPr>
        <p:spPr>
          <a:xfrm>
            <a:off x="1227908" y="1299556"/>
            <a:ext cx="10506892" cy="33401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Derived a (Bad) quantitative bonding picture using Molecular Orbitals MO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Gives a pictorial qualitive picture of bonding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Used by chemists when thinking of chemical reactions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So called chemical intuition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Non interacting theory gives bad energy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Need a better theory for quantitative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7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Douglas Hartree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3DD5BA-5925-F087-760A-35AF17D1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16" y="1398848"/>
            <a:ext cx="3031461" cy="44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D58C54-10F4-3B5B-197A-B2EE6638A2B3}"/>
              </a:ext>
            </a:extLst>
          </p:cNvPr>
          <p:cNvSpPr txBox="1">
            <a:spLocks/>
          </p:cNvSpPr>
          <p:nvPr/>
        </p:nvSpPr>
        <p:spPr>
          <a:xfrm>
            <a:off x="5414554" y="1211980"/>
            <a:ext cx="6415163" cy="174146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Learnt about differential equations during the first world war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Applied these ideas to Schrodinger equation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First solutions with electron mean field potential 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pic>
        <p:nvPicPr>
          <p:cNvPr id="8194" name="Picture 2" descr="Photo">
            <a:extLst>
              <a:ext uri="{FF2B5EF4-FFF2-40B4-BE49-F238E27FC236}">
                <a16:creationId xmlns:a16="http://schemas.microsoft.com/office/drawing/2014/main" id="{81830564-6018-CE9D-8635-2CA212190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61" y="3904560"/>
            <a:ext cx="3528763" cy="23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Atomic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Constant nuclear repulsions removed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73D722"/>
                </a:solidFill>
              </a:rPr>
              <a:t>Hartree unit of energy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C8A146-005D-417F-08EC-F3EDDAF5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30933"/>
            <a:ext cx="5031839" cy="11598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F69C23-6CDF-154F-8221-2C39930C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8553"/>
            <a:ext cx="7772400" cy="1067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C6EE13-FE50-4B73-E476-C52B61EF5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730" y="3737833"/>
            <a:ext cx="6185213" cy="1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81825"/>
            <a:ext cx="10058400" cy="634099"/>
          </a:xfrm>
        </p:spPr>
        <p:txBody>
          <a:bodyPr/>
          <a:lstStyle/>
          <a:p>
            <a:r>
              <a:rPr lang="en-GB" dirty="0"/>
              <a:t>Mean </a:t>
            </a:r>
            <a:r>
              <a:rPr lang="en-GB" dirty="0" err="1"/>
              <a:t>FiEld</a:t>
            </a:r>
            <a:r>
              <a:rPr lang="en-GB" dirty="0"/>
              <a:t>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95958F-6A5F-F0AA-3B21-53A2C6E1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1" y="1015924"/>
            <a:ext cx="6469273" cy="55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4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Field Hamiltonian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Mean field potential – average over all other electron not </a:t>
            </a:r>
            <a:r>
              <a:rPr lang="en-GB" dirty="0" err="1"/>
              <a:t>i</a:t>
            </a: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Where the electron density is defined as: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144CB6-4B45-0F76-DA54-FFEC893C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5663"/>
            <a:ext cx="7772400" cy="11018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EA3AB1-E84E-6600-E5FC-B6767413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49" y="5458136"/>
            <a:ext cx="7099300" cy="10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2C6687-17D2-F6E7-6DCF-EA3BD3BE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29000"/>
            <a:ext cx="7772400" cy="10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8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81825"/>
            <a:ext cx="10058400" cy="634099"/>
          </a:xfrm>
        </p:spPr>
        <p:txBody>
          <a:bodyPr/>
          <a:lstStyle/>
          <a:p>
            <a:r>
              <a:rPr lang="en-GB" dirty="0"/>
              <a:t>Mean Field Approximation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E6891B-8A43-2DF3-264A-872951A534C6}"/>
              </a:ext>
            </a:extLst>
          </p:cNvPr>
          <p:cNvSpPr txBox="1">
            <a:spLocks/>
          </p:cNvSpPr>
          <p:nvPr/>
        </p:nvSpPr>
        <p:spPr>
          <a:xfrm>
            <a:off x="1201013" y="1015924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A95958F-6A5F-F0AA-3B21-53A2C6E1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2" y="1014152"/>
            <a:ext cx="6469273" cy="5579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38DC3-F291-8DB3-67D9-92AD7BF4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59" y="3429000"/>
            <a:ext cx="4491947" cy="10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Hartree Product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Mean Field Hamiltonian separable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Calculate WF for each single electron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Many particle WF constructed as a product of exact single particle wavefunction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Approximate mean field approximation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Not Antisymmetric, electrons distinguishable, very wrong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625579-B446-21B4-C2C3-B7D7122B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61" y="3274573"/>
            <a:ext cx="10062539" cy="4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Taking the expectation value in the finite basis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For </a:t>
            </a:r>
            <a:r>
              <a:rPr lang="en-GB" dirty="0" err="1"/>
              <a:t>E</a:t>
            </a:r>
            <a:r>
              <a:rPr lang="en-GB" baseline="-25000" dirty="0" err="1"/>
              <a:t>n</a:t>
            </a:r>
            <a:r>
              <a:rPr lang="en-GB" dirty="0"/>
              <a:t> - E</a:t>
            </a:r>
            <a:r>
              <a:rPr lang="en-GB" baseline="-25000" dirty="0"/>
              <a:t>0 </a:t>
            </a:r>
            <a:r>
              <a:rPr lang="en-GB" dirty="0"/>
              <a:t> &gt; 0 and                       therefore for finite K: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 = E</a:t>
            </a:r>
            <a:r>
              <a:rPr lang="en-GB" baseline="-25000" dirty="0"/>
              <a:t>0 </a:t>
            </a:r>
            <a:r>
              <a:rPr lang="en-GB" dirty="0"/>
              <a:t>can only be satisfied for an infinite expansion (complete basis set).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A658C6-A00D-7554-970B-14CFC7D7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753" y="1824515"/>
            <a:ext cx="44196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DE34C-3925-9CEF-9CA0-6E48B565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85" y="3081720"/>
            <a:ext cx="13208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9555CA-CF1A-12ED-DFE7-60F08E6E4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4036023"/>
            <a:ext cx="1143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Separable differential equations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075506" y="1064169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Separable non interacting operator (Single particle)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Each particle can therefor be treated with it own equation independently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Still in analytic differential equations picture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Non linear in the spin orbitals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Must be iterated over until the mean field converges </a:t>
            </a:r>
            <a:r>
              <a:rPr lang="en-GB" dirty="0">
                <a:solidFill>
                  <a:srgbClr val="FF0000"/>
                </a:solidFill>
              </a:rPr>
              <a:t>(self consistency feedback loop)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48316-F756-214C-79BE-4520E7EAE50F}"/>
              </a:ext>
            </a:extLst>
          </p:cNvPr>
          <p:cNvSpPr txBox="1"/>
          <p:nvPr/>
        </p:nvSpPr>
        <p:spPr>
          <a:xfrm>
            <a:off x="9771529" y="40699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84CDE-698C-5AA9-6D28-95430AAD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850" y="2169755"/>
            <a:ext cx="8652697" cy="10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5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NoN-Physical</a:t>
            </a:r>
            <a:r>
              <a:rPr lang="en-GB" dirty="0"/>
              <a:t>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90164-AD0B-4905-2371-3D761146F66F}"/>
              </a:ext>
            </a:extLst>
          </p:cNvPr>
          <p:cNvSpPr txBox="1"/>
          <p:nvPr/>
        </p:nvSpPr>
        <p:spPr>
          <a:xfrm>
            <a:off x="23035846" y="-889781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FDCD80-601F-D947-1401-8741035A603F}"/>
              </a:ext>
            </a:extLst>
          </p:cNvPr>
          <p:cNvSpPr txBox="1">
            <a:spLocks/>
          </p:cNvSpPr>
          <p:nvPr/>
        </p:nvSpPr>
        <p:spPr>
          <a:xfrm>
            <a:off x="1075506" y="1064169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When applied to Helium this method general more solutions than observed by experiment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Only the antisymmetric solutions are in nature.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 Need a method to take account for this!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6EE3-D9C4-1BD9-FBCD-9B08F031B9AD}"/>
              </a:ext>
            </a:extLst>
          </p:cNvPr>
          <p:cNvSpPr txBox="1"/>
          <p:nvPr/>
        </p:nvSpPr>
        <p:spPr>
          <a:xfrm>
            <a:off x="4422710" y="6904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48316-F756-214C-79BE-4520E7EAE50F}"/>
              </a:ext>
            </a:extLst>
          </p:cNvPr>
          <p:cNvSpPr txBox="1"/>
          <p:nvPr/>
        </p:nvSpPr>
        <p:spPr>
          <a:xfrm>
            <a:off x="9771529" y="40699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F07F8-78BA-EFA1-8DE6-46A17433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07" y="2086768"/>
            <a:ext cx="2636186" cy="27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9155D7-A6DF-4A86-BA29-23E0747DD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PRINCIPLE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Therefore when we vary the basis expansion in the c parameters we have the famous variational principle: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is the corner stone of quantum chemistry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is why VQE works and we can use variational minimizations for ground states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Can be generalised to excited states</a:t>
            </a:r>
          </a:p>
          <a:p>
            <a:pPr marL="571500" lvl="1" indent="-342900">
              <a:buFont typeface="Wingdings" panose="05000000000000000000" pitchFamily="2" charset="2"/>
              <a:buChar char="§"/>
            </a:pPr>
            <a:r>
              <a:rPr lang="en-GB" dirty="0"/>
              <a:t>Exercise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BF9FB-CFEC-BCB5-0330-343562F8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2452931"/>
            <a:ext cx="7772400" cy="10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6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Secular Equation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often format this as a matrix 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Where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1BF46-DECB-5942-BDE8-49055AC1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47" y="2037195"/>
            <a:ext cx="7099300" cy="105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3B9F5F-A016-6FAB-AC16-10E9253E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4320355"/>
            <a:ext cx="4279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Secular Equation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We then differentiate the parameters = 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equation is satisfied by and hence at the minimum energy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This is an extremely powerful result and means diagonalising the Hamiltonian will always give the optimum parameter eigenvectors and eigenvalues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9BFC9-455B-EFC9-AF39-DDE9CA87A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37" y="2059319"/>
            <a:ext cx="208280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C62249-2121-22B6-0360-DFF4407F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61" y="4193355"/>
            <a:ext cx="1422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Chemistry Methods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DFD6C44-B4F2-E43C-C867-64A2AB3EEAEB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7809413" cy="188624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AADBA2-C507-FDF8-D1F5-5305541BB0CE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Depending on your resources and system size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Simplify the basis expansion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Simplify the Hamiltonian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F141-479F-C0B7-DEC4-678B4BDCFFF7}"/>
              </a:ext>
            </a:extLst>
          </p:cNvPr>
          <p:cNvSpPr txBox="1"/>
          <p:nvPr/>
        </p:nvSpPr>
        <p:spPr>
          <a:xfrm rot="5400000">
            <a:off x="15864840" y="-1219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E5916-FC31-96DA-3B5C-608D15255FB8}"/>
              </a:ext>
            </a:extLst>
          </p:cNvPr>
          <p:cNvSpPr txBox="1"/>
          <p:nvPr/>
        </p:nvSpPr>
        <p:spPr>
          <a:xfrm>
            <a:off x="6176553" y="3863155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>
              <a:lnSpc>
                <a:spcPct val="85000"/>
              </a:lnSpc>
              <a:spcBef>
                <a:spcPts val="12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E70D-AE4E-9076-E488-998BA9C7E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@2022 by Quantinuum. All rights reserved.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8B1F5-4C05-F69B-2903-48D9A2C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B0E3A-AC75-186F-6BB4-52A1AC606D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ECD6C6C-1580-41D1-BD54-82E7DB68FE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974C5-C93F-4DF4-CCA1-A718CC5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Molecular Energies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D5C93C-5033-D5AC-9E16-D4A901F91337}"/>
              </a:ext>
            </a:extLst>
          </p:cNvPr>
          <p:cNvSpPr txBox="1">
            <a:spLocks/>
          </p:cNvSpPr>
          <p:nvPr/>
        </p:nvSpPr>
        <p:spPr>
          <a:xfrm>
            <a:off x="1227907" y="1299556"/>
            <a:ext cx="10506893" cy="47148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3495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Electrons move in the potential of fixed nuclei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Decreasing contributions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Focus on Electronic energy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1AD38-D299-BE8C-EAC8-B026330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71" y="2516285"/>
            <a:ext cx="7772400" cy="30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Quanto Theme/Title/Section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30A05AEC-6AC1-9646-8611-CA6CB7500F03}"/>
    </a:ext>
  </a:extLst>
</a:theme>
</file>

<file path=ppt/theme/theme2.xml><?xml version="1.0" encoding="utf-8"?>
<a:theme xmlns:a="http://schemas.openxmlformats.org/drawingml/2006/main" name="Quantinuum Template 1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D8421B50-B982-4F4D-B5E1-37C0AA1B1B9E}"/>
    </a:ext>
  </a:extLst>
</a:theme>
</file>

<file path=ppt/theme/theme3.xml><?xml version="1.0" encoding="utf-8"?>
<a:theme xmlns:a="http://schemas.openxmlformats.org/drawingml/2006/main" name="Quantinuum Template 2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ACA08060-25F5-EE45-A6A8-0D1A4C428449}"/>
    </a:ext>
  </a:extLst>
</a:theme>
</file>

<file path=ppt/theme/theme4.xml><?xml version="1.0" encoding="utf-8"?>
<a:theme xmlns:a="http://schemas.openxmlformats.org/drawingml/2006/main" name="Quantinuum Template 4">
  <a:themeElements>
    <a:clrScheme name="2022 Quantinuum">
      <a:dk1>
        <a:sysClr val="windowText" lastClr="000000"/>
      </a:dk1>
      <a:lt1>
        <a:srgbClr val="FFFFFF"/>
      </a:lt1>
      <a:dk2>
        <a:srgbClr val="253746"/>
      </a:dk2>
      <a:lt2>
        <a:srgbClr val="D9D9D6"/>
      </a:lt2>
      <a:accent1>
        <a:srgbClr val="688197"/>
      </a:accent1>
      <a:accent2>
        <a:srgbClr val="D9D9D6"/>
      </a:accent2>
      <a:accent3>
        <a:srgbClr val="9A7F62"/>
      </a:accent3>
      <a:accent4>
        <a:srgbClr val="94B7BB"/>
      </a:accent4>
      <a:accent5>
        <a:srgbClr val="F04B24"/>
      </a:accent5>
      <a:accent6>
        <a:srgbClr val="253746"/>
      </a:accent6>
      <a:hlink>
        <a:srgbClr val="688197"/>
      </a:hlink>
      <a:folHlink>
        <a:srgbClr val="9A7F62"/>
      </a:folHlink>
    </a:clrScheme>
    <a:fontScheme name="2022 Quantinuum">
      <a:majorFont>
        <a:latin typeface="Avenir"/>
        <a:ea typeface=""/>
        <a:cs typeface=""/>
      </a:majorFont>
      <a:minorFont>
        <a:latin typeface="Aveni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85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lnSpc>
            <a:spcPct val="85000"/>
          </a:lnSpc>
          <a:spcBef>
            <a:spcPts val="12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682988C3-C1F4-1749-8429-F7784BFBE061}" vid="{C93A0560-C636-5E41-9FA9-0C81D7549FA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Section</Template>
  <TotalTime>24920</TotalTime>
  <Words>1452</Words>
  <Application>Microsoft Macintosh PowerPoint</Application>
  <PresentationFormat>Widescreen</PresentationFormat>
  <Paragraphs>1208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Avenir</vt:lpstr>
      <vt:lpstr>Calibri</vt:lpstr>
      <vt:lpstr>Cambria Math</vt:lpstr>
      <vt:lpstr>Wingdings</vt:lpstr>
      <vt:lpstr>InQuanto Theme/Title/Section</vt:lpstr>
      <vt:lpstr>Quantinuum Template 1</vt:lpstr>
      <vt:lpstr>Quantinuum Template 2</vt:lpstr>
      <vt:lpstr>Quantinuum Template 4</vt:lpstr>
      <vt:lpstr>Introduction to Quantum Chemistry</vt:lpstr>
      <vt:lpstr>VARIATIONAL PRINCIPLE</vt:lpstr>
      <vt:lpstr>VARIATIONAL PRINCIPLE</vt:lpstr>
      <vt:lpstr>VARIATIONAL PRINCIPLE</vt:lpstr>
      <vt:lpstr>VARIATIONAL PRINCIPLE</vt:lpstr>
      <vt:lpstr>Secular Equation</vt:lpstr>
      <vt:lpstr>Secular Equation</vt:lpstr>
      <vt:lpstr>Computational Chemistry Methods</vt:lpstr>
      <vt:lpstr>Molecular Energies</vt:lpstr>
      <vt:lpstr>MOLECULAR Electronic HAMILTONIAN</vt:lpstr>
      <vt:lpstr>Electronic HAMILTONIAN</vt:lpstr>
      <vt:lpstr>Electronic HAMILTONIAN</vt:lpstr>
      <vt:lpstr>LCAO HAMILTONIAN</vt:lpstr>
      <vt:lpstr>LCAO HAMILTONIAN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Linear combination of Atomic Orbitals</vt:lpstr>
      <vt:lpstr>Spin Orbitals</vt:lpstr>
      <vt:lpstr>Linear combination of Atomic Orbitals</vt:lpstr>
      <vt:lpstr>Linear combination of Atomic Orbitals</vt:lpstr>
      <vt:lpstr>Rule Book For MO Theory </vt:lpstr>
      <vt:lpstr>Bonding</vt:lpstr>
      <vt:lpstr>Bonding</vt:lpstr>
      <vt:lpstr>Benzene</vt:lpstr>
      <vt:lpstr>Conclusions</vt:lpstr>
      <vt:lpstr>Douglas Hartree</vt:lpstr>
      <vt:lpstr>Atomic Units</vt:lpstr>
      <vt:lpstr>Mean FiEld Approximation</vt:lpstr>
      <vt:lpstr>Mean Field Hamiltonian</vt:lpstr>
      <vt:lpstr>Mean Field Approximation</vt:lpstr>
      <vt:lpstr>Hartree Product</vt:lpstr>
      <vt:lpstr>Separable differential equations</vt:lpstr>
      <vt:lpstr>NoN-Physical Solutions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Nathan  Fitzpatrick</dc:creator>
  <cp:lastModifiedBy>Nathan Fitzpatrick</cp:lastModifiedBy>
  <cp:revision>5</cp:revision>
  <dcterms:created xsi:type="dcterms:W3CDTF">2022-11-05T12:35:40Z</dcterms:created>
  <dcterms:modified xsi:type="dcterms:W3CDTF">2022-11-23T13:06:57Z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ActionId">
    <vt:lpwstr>3809d819-6b32-49dd-819c-eaa3ed14dca9</vt:lpwstr>
  </property>
  <property fmtid="{D5CDD505-2E9C-101B-9397-08002B2CF9AE}" pid="3" name="MSIP_Label_d546e5e1-5d42-4630-bacd-c69bfdcbd5e8_ContentBits">
    <vt:lpwstr>0</vt:lpwstr>
  </property>
  <property fmtid="{D5CDD505-2E9C-101B-9397-08002B2CF9AE}" pid="4" name="MSIP_Label_d546e5e1-5d42-4630-bacd-c69bfdcbd5e8_Enabled">
    <vt:lpwstr>true</vt:lpwstr>
  </property>
  <property fmtid="{D5CDD505-2E9C-101B-9397-08002B2CF9AE}" pid="5" name="MSIP_Label_d546e5e1-5d42-4630-bacd-c69bfdcbd5e8_Method">
    <vt:lpwstr>Standard</vt:lpwstr>
  </property>
  <property fmtid="{D5CDD505-2E9C-101B-9397-08002B2CF9AE}" pid="6" name="MSIP_Label_d546e5e1-5d42-4630-bacd-c69bfdcbd5e8_Name">
    <vt:lpwstr>d546e5e1-5d42-4630-bacd-c69bfdcbd5e8</vt:lpwstr>
  </property>
  <property fmtid="{D5CDD505-2E9C-101B-9397-08002B2CF9AE}" pid="7" name="MSIP_Label_d546e5e1-5d42-4630-bacd-c69bfdcbd5e8_SetDate">
    <vt:lpwstr>2021-11-09T14:48:12Z</vt:lpwstr>
  </property>
  <property fmtid="{D5CDD505-2E9C-101B-9397-08002B2CF9AE}" pid="8" name="MSIP_Label_d546e5e1-5d42-4630-bacd-c69bfdcbd5e8_SiteId">
    <vt:lpwstr>96ece526-9c7d-48b0-8daf-8b93c90a5d18</vt:lpwstr>
  </property>
  <property fmtid="{D5CDD505-2E9C-101B-9397-08002B2CF9AE}" pid="9" name="NXPowerLiteLastOptimized">
    <vt:lpwstr>8970490</vt:lpwstr>
  </property>
  <property fmtid="{D5CDD505-2E9C-101B-9397-08002B2CF9AE}" pid="10" name="NXPowerLiteSettings">
    <vt:lpwstr>C9000F7008E001</vt:lpwstr>
  </property>
  <property fmtid="{D5CDD505-2E9C-101B-9397-08002B2CF9AE}" pid="11" name="NXPowerLiteVersion">
    <vt:lpwstr>D9.1.2</vt:lpwstr>
  </property>
  <property fmtid="{D5CDD505-2E9C-101B-9397-08002B2CF9AE}" pid="12" name="SmartTag">
    <vt:lpwstr>4</vt:lpwstr>
  </property>
</Properties>
</file>